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312" r:id="rId4"/>
    <p:sldId id="334" r:id="rId5"/>
    <p:sldId id="344" r:id="rId6"/>
    <p:sldId id="333" r:id="rId7"/>
    <p:sldId id="335" r:id="rId8"/>
    <p:sldId id="331" r:id="rId9"/>
    <p:sldId id="330" r:id="rId10"/>
    <p:sldId id="337" r:id="rId11"/>
    <p:sldId id="338" r:id="rId12"/>
    <p:sldId id="340" r:id="rId13"/>
    <p:sldId id="339" r:id="rId14"/>
    <p:sldId id="341" r:id="rId15"/>
    <p:sldId id="348" r:id="rId16"/>
    <p:sldId id="345" r:id="rId17"/>
    <p:sldId id="328" r:id="rId18"/>
    <p:sldId id="342" r:id="rId19"/>
    <p:sldId id="343" r:id="rId20"/>
    <p:sldId id="346" r:id="rId21"/>
    <p:sldId id="311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1954-F238-44F4-8DB0-7DC20DEE5D2D}" type="datetimeFigureOut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DB4C-2F6C-4723-8571-943FC0774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90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421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249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400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85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457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53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048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43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69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19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82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04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49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65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19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0DB4C-2F6C-4723-8571-943FC07749E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40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A6F495-4F92-4813-BDB8-B172C07A986A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BEC3-CC55-4550-A5F2-84A30F06ABDA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D3D7-3B23-441E-BC55-868967A83CBC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2725-0E60-4D48-8BAB-A39B8DCDB222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FEA272-2523-4C71-858F-51E9A7B4B33E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1147-0E79-41BD-943C-80A445A3E565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14C7-1160-44AC-8A9E-6FF6486D2FFC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2547ED-C18B-43E7-AA75-F0CDE48EA8FC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6648-2E80-428B-A315-F24B9CD3A21E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CAEF67-F373-4695-9048-73CB124F4B58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354BA0-D6AD-4AB2-89AC-5AA5640DCF23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DF078CB7-1FD2-4C2A-87BF-FFE2B173BA4E}" type="datetime1">
              <a:rPr lang="zh-TW" altLang="en-US" smtClean="0"/>
              <a:t>2013/10/27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0A785BC-9340-405F-9288-6F35CDC2F1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2371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Date: 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2013/10/23</a:t>
            </a:r>
          </a:p>
          <a:p>
            <a:pPr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Author: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Salvatore </a:t>
            </a:r>
            <a:r>
              <a:rPr lang="en-US" altLang="zh-TW" sz="2000" dirty="0" err="1" smtClean="0">
                <a:solidFill>
                  <a:schemeClr val="tx2">
                    <a:lumMod val="75000"/>
                  </a:schemeClr>
                </a:solidFill>
              </a:rPr>
              <a:t>Oriando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, Francesco </a:t>
            </a:r>
          </a:p>
          <a:p>
            <a:pPr>
              <a:defRPr/>
            </a:pP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en-US" altLang="zh-TW" sz="2000" dirty="0" err="1" smtClean="0">
                <a:solidFill>
                  <a:schemeClr val="tx2">
                    <a:lumMod val="75000"/>
                  </a:schemeClr>
                </a:solidFill>
              </a:rPr>
              <a:t>Pizzolon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</a:rPr>
              <a:t>, Gabriele </a:t>
            </a:r>
            <a:r>
              <a:rPr lang="en-US" altLang="zh-TW" sz="2000" dirty="0" err="1" smtClean="0">
                <a:solidFill>
                  <a:schemeClr val="tx2">
                    <a:lumMod val="75000"/>
                  </a:schemeClr>
                </a:solidFill>
              </a:rPr>
              <a:t>Tolomei</a:t>
            </a:r>
            <a:endParaRPr lang="en-US" altLang="zh-TW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Source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WWW’13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Advisor:  </a:t>
            </a:r>
            <a:r>
              <a:rPr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-ling </a:t>
            </a:r>
            <a:r>
              <a:rPr lang="en-US" altLang="zh-TW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Koh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Speaker: 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Chen-Yu Huang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375025" y="1550695"/>
            <a:ext cx="57689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SEED:A Framework for Extracting Social Events from Press News</a:t>
            </a:r>
            <a:endParaRPr kumimoji="0"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Relations may span over multiple sentences and even across several press news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Achieve the relations by exploiting the so-called “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wisdom of the </a:t>
            </a:r>
            <a:r>
              <a:rPr lang="en-US" altLang="zh-TW" sz="2600" b="1" dirty="0">
                <a:solidFill>
                  <a:schemeClr val="tx1"/>
                </a:solidFill>
              </a:rPr>
              <a:t>c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rowd</a:t>
            </a:r>
            <a:r>
              <a:rPr lang="en-US" altLang="zh-TW" sz="2600" dirty="0" smtClean="0">
                <a:solidFill>
                  <a:schemeClr val="tx1"/>
                </a:solidFill>
              </a:rPr>
              <a:t>”.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Social Web source : social networks, blogs, wiki, search engines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Relation extractor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0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Candidate Extractor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generate a set of candidate 3-ary tuples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Candidate Ranking</a:t>
            </a: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Select the final set of 3-ary tuples to refer to actual events</a:t>
            </a: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An external Fresh Social Knowledge (FSK) module is used to rank candidate events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Relation extractor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636912"/>
            <a:ext cx="608067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Three external source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 Encyclopedic knowledge : Wikipedia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drawback : a </a:t>
            </a:r>
            <a:r>
              <a:rPr lang="en-US" altLang="zh-TW" sz="2000" dirty="0">
                <a:solidFill>
                  <a:schemeClr val="tx1"/>
                </a:solidFill>
              </a:rPr>
              <a:t>fact or an event has already </a:t>
            </a:r>
            <a:r>
              <a:rPr lang="en-US" altLang="zh-TW" sz="2000" dirty="0" smtClean="0">
                <a:solidFill>
                  <a:schemeClr val="tx1"/>
                </a:solidFill>
              </a:rPr>
              <a:t>happened</a:t>
            </a:r>
            <a:endParaRPr lang="en-US" altLang="zh-TW" sz="22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Social networks :  Facebook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drawback: the only field indexed on such event table, is just a free-text field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800" b="1" dirty="0" smtClean="0">
                <a:solidFill>
                  <a:schemeClr val="tx1"/>
                </a:solidFill>
              </a:rPr>
              <a:t>Web search engines : Google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Given a user query, a search engine returns a ranked list 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Candidate Ranking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0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Web search engines : Google</a:t>
            </a:r>
          </a:p>
          <a:p>
            <a:pPr marL="342900"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Candidate event t = (a,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l</a:t>
            </a:r>
            <a:r>
              <a:rPr lang="en-US" altLang="zh-TW" dirty="0" err="1" smtClean="0">
                <a:solidFill>
                  <a:schemeClr val="tx1"/>
                </a:solidFill>
              </a:rPr>
              <a:t>p</a:t>
            </a:r>
            <a:r>
              <a:rPr lang="en-US" altLang="zh-TW" sz="2400" dirty="0" smtClean="0">
                <a:solidFill>
                  <a:schemeClr val="tx1"/>
                </a:solidFill>
              </a:rPr>
              <a:t>, d)</a:t>
            </a:r>
          </a:p>
          <a:p>
            <a:pPr marL="342900"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Query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q</a:t>
            </a:r>
            <a:r>
              <a:rPr lang="en-US" altLang="zh-TW" dirty="0" err="1" smtClean="0">
                <a:solidFill>
                  <a:schemeClr val="tx1"/>
                </a:solidFill>
              </a:rPr>
              <a:t>t</a:t>
            </a:r>
            <a:r>
              <a:rPr lang="en-US" altLang="zh-TW" sz="2400" dirty="0" smtClean="0">
                <a:solidFill>
                  <a:schemeClr val="tx1"/>
                </a:solidFill>
              </a:rPr>
              <a:t> :  the concatenation of the mentions corresponding to the entities of the tuple itself</a:t>
            </a:r>
          </a:p>
          <a:p>
            <a:pPr marL="342900"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Ranked list : </a:t>
            </a:r>
          </a:p>
          <a:p>
            <a:pPr marL="169164" lvl="2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Candidate Ranking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06" y="3645024"/>
            <a:ext cx="2112235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Relevance score</a:t>
            </a:r>
          </a:p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rank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Candidate Ranking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11372"/>
            <a:ext cx="4856435" cy="85646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95288" y="3143675"/>
            <a:ext cx="698502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err="1" smtClean="0"/>
              <a:t>f</a:t>
            </a:r>
            <a:r>
              <a:rPr lang="en-US" altLang="zh-TW" sz="1400" dirty="0" err="1" smtClean="0"/>
              <a:t>tit</a:t>
            </a:r>
            <a:r>
              <a:rPr lang="en-US" altLang="zh-TW" dirty="0" smtClean="0"/>
              <a:t>(e, r):frequency counts of the mentions of entity e in the title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err="1" smtClean="0"/>
              <a:t>f</a:t>
            </a:r>
            <a:r>
              <a:rPr lang="en-US" altLang="zh-TW" sz="1400" dirty="0" err="1" smtClean="0"/>
              <a:t>sni</a:t>
            </a:r>
            <a:r>
              <a:rPr lang="en-US" altLang="zh-TW" dirty="0" smtClean="0"/>
              <a:t>(e</a:t>
            </a:r>
            <a:r>
              <a:rPr lang="en-US" altLang="zh-TW" dirty="0"/>
              <a:t>, r):frequency counts of the mentions of entity e in the </a:t>
            </a:r>
            <a:r>
              <a:rPr lang="en-US" altLang="zh-TW" dirty="0" smtClean="0"/>
              <a:t>snippet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zh-TW" dirty="0" smtClean="0"/>
              <a:t>α</a:t>
            </a:r>
            <a:r>
              <a:rPr lang="en-US" altLang="zh-TW" dirty="0" smtClean="0"/>
              <a:t>, </a:t>
            </a:r>
            <a:r>
              <a:rPr lang="el-GR" altLang="zh-TW" dirty="0" smtClean="0"/>
              <a:t>β</a:t>
            </a:r>
            <a:r>
              <a:rPr lang="en-US" altLang="zh-TW" dirty="0" smtClean="0"/>
              <a:t>:weights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zh-TW" dirty="0" smtClean="0"/>
              <a:t>γ</a:t>
            </a:r>
            <a:r>
              <a:rPr lang="en-US" altLang="zh-TW" dirty="0"/>
              <a:t> </a:t>
            </a:r>
            <a:r>
              <a:rPr lang="en-US" altLang="zh-TW" dirty="0" smtClean="0"/>
              <a:t>(r):a score assigned to each web result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/>
              <a:t>Linear SEED: </a:t>
            </a:r>
            <a:r>
              <a:rPr lang="el-GR" altLang="zh-TW" dirty="0"/>
              <a:t>γ</a:t>
            </a:r>
            <a:r>
              <a:rPr lang="en-US" altLang="zh-TW" dirty="0"/>
              <a:t> (r</a:t>
            </a:r>
            <a:r>
              <a:rPr lang="en-US" altLang="zh-TW" dirty="0" smtClean="0"/>
              <a:t>)=1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dirty="0" smtClean="0"/>
              <a:t>Nonlinear SEED:</a:t>
            </a:r>
            <a:r>
              <a:rPr lang="el-GR" altLang="zh-TW" dirty="0"/>
              <a:t>γ</a:t>
            </a:r>
            <a:r>
              <a:rPr lang="en-US" altLang="zh-TW" dirty="0"/>
              <a:t> (r</a:t>
            </a:r>
            <a:r>
              <a:rPr lang="en-US" altLang="zh-TW" dirty="0" smtClean="0"/>
              <a:t>) = 1 / rank(r)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55" y="6202214"/>
            <a:ext cx="5108514" cy="37237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679340" y="4983043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S(t1)=0.9</a:t>
            </a:r>
          </a:p>
          <a:p>
            <a:r>
              <a:rPr lang="en-US" altLang="zh-TW" dirty="0" smtClean="0"/>
              <a:t>S(t2)=0.1</a:t>
            </a:r>
          </a:p>
          <a:p>
            <a:r>
              <a:rPr lang="en-US" altLang="zh-TW" dirty="0" smtClean="0"/>
              <a:t>S(t3)=0.6</a:t>
            </a:r>
          </a:p>
          <a:p>
            <a:r>
              <a:rPr lang="en-US" altLang="zh-TW" dirty="0" smtClean="0"/>
              <a:t>T’</a:t>
            </a:r>
            <a:r>
              <a:rPr lang="en-US" altLang="zh-TW" sz="1400" dirty="0" smtClean="0"/>
              <a:t>D</a:t>
            </a:r>
            <a:r>
              <a:rPr lang="en-US" altLang="zh-TW" dirty="0" smtClean="0"/>
              <a:t>={t1, </a:t>
            </a:r>
            <a:r>
              <a:rPr lang="en-US" altLang="zh-TW" dirty="0" smtClean="0"/>
              <a:t>t3, </a:t>
            </a:r>
            <a:r>
              <a:rPr lang="en-US" altLang="zh-TW" dirty="0" smtClean="0"/>
              <a:t>t2}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64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EX:</a:t>
            </a:r>
          </a:p>
          <a:p>
            <a:pPr marL="687387" lvl="4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Query: Larry Page Google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Inc</a:t>
            </a:r>
            <a:r>
              <a:rPr lang="en-US" altLang="zh-TW" sz="2400" dirty="0" smtClean="0">
                <a:solidFill>
                  <a:schemeClr val="tx1"/>
                </a:solidFill>
              </a:rPr>
              <a:t> Big G Palo Alto</a:t>
            </a:r>
          </a:p>
          <a:p>
            <a:pPr marL="687387" lvl="4"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R1:</a:t>
            </a:r>
          </a:p>
          <a:p>
            <a:pPr marL="878522" lvl="5">
              <a:spcBef>
                <a:spcPts val="0"/>
              </a:spcBef>
              <a:defRPr/>
            </a:pPr>
            <a:r>
              <a:rPr lang="en-US" altLang="zh-TW" sz="2200" dirty="0" err="1" smtClean="0">
                <a:solidFill>
                  <a:schemeClr val="tx1"/>
                </a:solidFill>
              </a:rPr>
              <a:t>Title:</a:t>
            </a:r>
            <a:r>
              <a:rPr lang="en-US" altLang="zh-TW" sz="2200" dirty="0" err="1">
                <a:solidFill>
                  <a:schemeClr val="tx1"/>
                </a:solidFill>
              </a:rPr>
              <a:t>Larry</a:t>
            </a:r>
            <a:r>
              <a:rPr lang="en-US" altLang="zh-TW" sz="2200" dirty="0">
                <a:solidFill>
                  <a:schemeClr val="tx1"/>
                </a:solidFill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</a:rPr>
              <a:t>Page(1) </a:t>
            </a:r>
            <a:r>
              <a:rPr lang="en-US" altLang="zh-TW" sz="2200" dirty="0">
                <a:solidFill>
                  <a:schemeClr val="tx1"/>
                </a:solidFill>
              </a:rPr>
              <a:t>Google </a:t>
            </a:r>
            <a:r>
              <a:rPr lang="en-US" altLang="zh-TW" sz="2200" dirty="0" err="1">
                <a:solidFill>
                  <a:schemeClr val="tx1"/>
                </a:solidFill>
              </a:rPr>
              <a:t>Inc</a:t>
            </a:r>
            <a:r>
              <a:rPr lang="en-US" altLang="zh-TW" sz="2200" dirty="0">
                <a:solidFill>
                  <a:schemeClr val="tx1"/>
                </a:solidFill>
              </a:rPr>
              <a:t> /Big </a:t>
            </a:r>
            <a:r>
              <a:rPr lang="en-US" altLang="zh-TW" sz="2200" dirty="0" smtClean="0">
                <a:solidFill>
                  <a:schemeClr val="tx1"/>
                </a:solidFill>
              </a:rPr>
              <a:t>G(3) </a:t>
            </a:r>
            <a:r>
              <a:rPr lang="en-US" altLang="zh-TW" sz="2200" dirty="0">
                <a:solidFill>
                  <a:schemeClr val="tx1"/>
                </a:solidFill>
              </a:rPr>
              <a:t>Palo </a:t>
            </a:r>
            <a:r>
              <a:rPr lang="en-US" altLang="zh-TW" sz="2200" dirty="0" smtClean="0">
                <a:solidFill>
                  <a:schemeClr val="tx1"/>
                </a:solidFill>
              </a:rPr>
              <a:t>Alto(1)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878522" lvl="5">
              <a:spcBef>
                <a:spcPts val="0"/>
              </a:spcBef>
              <a:defRPr/>
            </a:pPr>
            <a:r>
              <a:rPr lang="en-US" altLang="zh-TW" sz="2200" dirty="0" err="1" smtClean="0">
                <a:solidFill>
                  <a:schemeClr val="tx1"/>
                </a:solidFill>
              </a:rPr>
              <a:t>Entity:Larry</a:t>
            </a:r>
            <a:r>
              <a:rPr lang="en-US" altLang="zh-TW" sz="2200" dirty="0" smtClean="0">
                <a:solidFill>
                  <a:schemeClr val="tx1"/>
                </a:solidFill>
              </a:rPr>
              <a:t> Page(3) </a:t>
            </a:r>
            <a:r>
              <a:rPr lang="en-US" altLang="zh-TW" sz="2200" dirty="0">
                <a:solidFill>
                  <a:schemeClr val="tx1"/>
                </a:solidFill>
              </a:rPr>
              <a:t>Google </a:t>
            </a:r>
            <a:r>
              <a:rPr lang="en-US" altLang="zh-TW" sz="2200" dirty="0" err="1">
                <a:solidFill>
                  <a:schemeClr val="tx1"/>
                </a:solidFill>
              </a:rPr>
              <a:t>Inc</a:t>
            </a:r>
            <a:r>
              <a:rPr lang="en-US" altLang="zh-TW" sz="2200" dirty="0">
                <a:solidFill>
                  <a:schemeClr val="tx1"/>
                </a:solidFill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</a:rPr>
              <a:t>/Big G(10) </a:t>
            </a:r>
            <a:r>
              <a:rPr lang="en-US" altLang="zh-TW" sz="2200" dirty="0">
                <a:solidFill>
                  <a:schemeClr val="tx1"/>
                </a:solidFill>
              </a:rPr>
              <a:t>Palo </a:t>
            </a:r>
            <a:r>
              <a:rPr lang="en-US" altLang="zh-TW" sz="2200" dirty="0" smtClean="0">
                <a:solidFill>
                  <a:schemeClr val="tx1"/>
                </a:solidFill>
              </a:rPr>
              <a:t>Alto(3)</a:t>
            </a:r>
          </a:p>
          <a:p>
            <a:pPr marL="687387" lvl="4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R2:</a:t>
            </a:r>
          </a:p>
          <a:p>
            <a:pPr marL="878522" lvl="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000" dirty="0" err="1">
                <a:solidFill>
                  <a:schemeClr val="tx1"/>
                </a:solidFill>
              </a:rPr>
              <a:t>Title:Larry</a:t>
            </a:r>
            <a:r>
              <a:rPr lang="en-US" altLang="zh-TW" sz="2000" dirty="0">
                <a:solidFill>
                  <a:schemeClr val="tx1"/>
                </a:solidFill>
              </a:rPr>
              <a:t> Page(1) Google </a:t>
            </a:r>
            <a:r>
              <a:rPr lang="en-US" altLang="zh-TW" sz="2000" dirty="0" err="1">
                <a:solidFill>
                  <a:schemeClr val="tx1"/>
                </a:solidFill>
              </a:rPr>
              <a:t>Inc</a:t>
            </a:r>
            <a:r>
              <a:rPr lang="en-US" altLang="zh-TW" sz="2000" dirty="0">
                <a:solidFill>
                  <a:schemeClr val="tx1"/>
                </a:solidFill>
              </a:rPr>
              <a:t> /Big G(1) Palo Alto(1)</a:t>
            </a:r>
          </a:p>
          <a:p>
            <a:pPr marL="878522" lvl="5">
              <a:spcBef>
                <a:spcPts val="0"/>
              </a:spcBef>
              <a:defRPr/>
            </a:pPr>
            <a:r>
              <a:rPr lang="en-US" altLang="zh-TW" sz="2200" dirty="0" err="1">
                <a:solidFill>
                  <a:schemeClr val="tx1"/>
                </a:solidFill>
              </a:rPr>
              <a:t>Entity:Larry</a:t>
            </a:r>
            <a:r>
              <a:rPr lang="en-US" altLang="zh-TW" sz="2200" dirty="0">
                <a:solidFill>
                  <a:schemeClr val="tx1"/>
                </a:solidFill>
              </a:rPr>
              <a:t> Page(3) Google </a:t>
            </a:r>
            <a:r>
              <a:rPr lang="en-US" altLang="zh-TW" sz="2200" dirty="0" err="1">
                <a:solidFill>
                  <a:schemeClr val="tx1"/>
                </a:solidFill>
              </a:rPr>
              <a:t>Inc</a:t>
            </a:r>
            <a:r>
              <a:rPr lang="en-US" altLang="zh-TW" sz="2200" dirty="0">
                <a:solidFill>
                  <a:schemeClr val="tx1"/>
                </a:solidFill>
              </a:rPr>
              <a:t> /Big G(5) Palo Alto(1</a:t>
            </a:r>
            <a:r>
              <a:rPr lang="en-US" altLang="zh-TW" sz="2200" dirty="0" smtClean="0">
                <a:solidFill>
                  <a:schemeClr val="tx1"/>
                </a:solidFill>
              </a:rPr>
              <a:t>)</a:t>
            </a:r>
          </a:p>
          <a:p>
            <a:pPr marL="687387" lvl="4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S(t) = 1/1[</a:t>
            </a:r>
            <a:r>
              <a:rPr lang="el-GR" altLang="zh-TW" sz="2400" dirty="0" smtClean="0">
                <a:solidFill>
                  <a:schemeClr val="tx1"/>
                </a:solidFill>
              </a:rPr>
              <a:t>α</a:t>
            </a:r>
            <a:r>
              <a:rPr lang="en-US" altLang="zh-TW" sz="2400" dirty="0" smtClean="0">
                <a:solidFill>
                  <a:schemeClr val="tx1"/>
                </a:solidFill>
              </a:rPr>
              <a:t>*(1*3*1)+</a:t>
            </a:r>
            <a:r>
              <a:rPr lang="el-GR" altLang="zh-TW" sz="2400" dirty="0" smtClean="0">
                <a:solidFill>
                  <a:schemeClr val="tx1"/>
                </a:solidFill>
              </a:rPr>
              <a:t>β</a:t>
            </a:r>
            <a:r>
              <a:rPr lang="en-US" altLang="zh-TW" sz="2400" dirty="0" smtClean="0">
                <a:solidFill>
                  <a:schemeClr val="tx1"/>
                </a:solidFill>
              </a:rPr>
              <a:t>(3*10*3)]+1/2[</a:t>
            </a:r>
            <a:r>
              <a:rPr lang="el-GR" altLang="zh-TW" sz="2400" dirty="0">
                <a:solidFill>
                  <a:schemeClr val="tx1"/>
                </a:solidFill>
              </a:rPr>
              <a:t>α</a:t>
            </a:r>
            <a:r>
              <a:rPr lang="en-US" altLang="zh-TW" sz="2400" dirty="0">
                <a:solidFill>
                  <a:schemeClr val="tx1"/>
                </a:solidFill>
              </a:rPr>
              <a:t>*(</a:t>
            </a:r>
            <a:r>
              <a:rPr lang="en-US" altLang="zh-TW" sz="2400" dirty="0" smtClean="0">
                <a:solidFill>
                  <a:schemeClr val="tx1"/>
                </a:solidFill>
              </a:rPr>
              <a:t>1*1*1</a:t>
            </a:r>
            <a:r>
              <a:rPr lang="en-US" altLang="zh-TW" sz="2400" dirty="0">
                <a:solidFill>
                  <a:schemeClr val="tx1"/>
                </a:solidFill>
              </a:rPr>
              <a:t>)+</a:t>
            </a:r>
            <a:r>
              <a:rPr lang="el-GR" altLang="zh-TW" sz="2400" dirty="0">
                <a:solidFill>
                  <a:schemeClr val="tx1"/>
                </a:solidFill>
              </a:rPr>
              <a:t>β</a:t>
            </a:r>
            <a:r>
              <a:rPr lang="en-US" altLang="zh-TW" sz="2400" dirty="0" smtClean="0">
                <a:solidFill>
                  <a:schemeClr val="tx1"/>
                </a:solidFill>
              </a:rPr>
              <a:t>(3*5*1)]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marL="687387" lvl="4"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687387" lvl="4"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171450" lvl="1"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Candidate Ranking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13" y="548680"/>
            <a:ext cx="4265764" cy="75229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012" y="1499308"/>
            <a:ext cx="5494153" cy="8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SEED: social event discovery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Named Entity Recognizer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Relation Extractor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6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Manually-labeled news</a:t>
            </a:r>
            <a:endParaRPr lang="en-US" altLang="zh-TW" sz="2600" dirty="0" smtClean="0"/>
          </a:p>
          <a:p>
            <a:pPr lvl="1"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100 real Italian press news</a:t>
            </a:r>
          </a:p>
          <a:p>
            <a:pPr lvl="1"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1222 entities</a:t>
            </a:r>
          </a:p>
          <a:p>
            <a:pPr lvl="1"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198 events(relations)</a:t>
            </a:r>
          </a:p>
          <a:p>
            <a:pPr lvl="1">
              <a:defRPr/>
            </a:pPr>
            <a:endParaRPr lang="en-US" altLang="zh-TW" sz="2600" dirty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Experiments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7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Result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Baseline 1 :  the tuple in the same sentence of a press new</a:t>
            </a: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Baseline 2 : the frequency of tuple is higher than the others </a:t>
            </a:r>
            <a:endParaRPr lang="en-US" altLang="zh-TW" sz="2400" dirty="0" smtClean="0"/>
          </a:p>
          <a:p>
            <a:pPr lvl="1">
              <a:defRPr/>
            </a:pPr>
            <a:endParaRPr lang="en-US" altLang="zh-TW" sz="2600" dirty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Experiments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573016"/>
            <a:ext cx="524785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l-GR" altLang="zh-TW" sz="2600" dirty="0" smtClean="0">
                <a:solidFill>
                  <a:schemeClr val="tx1"/>
                </a:solidFill>
              </a:rPr>
              <a:t>α</a:t>
            </a:r>
            <a:r>
              <a:rPr lang="en-US" altLang="zh-TW" sz="2600" dirty="0" smtClean="0">
                <a:solidFill>
                  <a:schemeClr val="tx1"/>
                </a:solidFill>
              </a:rPr>
              <a:t> &amp; </a:t>
            </a:r>
            <a:r>
              <a:rPr lang="el-GR" altLang="zh-TW" sz="2600" dirty="0" smtClean="0">
                <a:solidFill>
                  <a:schemeClr val="tx1"/>
                </a:solidFill>
              </a:rPr>
              <a:t>β</a:t>
            </a:r>
            <a:endParaRPr lang="en-US" altLang="zh-TW" sz="2600" dirty="0">
              <a:solidFill>
                <a:schemeClr val="tx1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Experiments</a:t>
            </a:r>
            <a:endParaRPr lang="zh-TW" altLang="en-US" sz="4000" dirty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396225"/>
            <a:ext cx="3949932" cy="30086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9" y="2421732"/>
            <a:ext cx="3765378" cy="29514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501" y="327873"/>
            <a:ext cx="4060700" cy="11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SEED: social event discovery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Named Entity Recognizer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Relation Extractor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9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SEED: social event discovery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Named Entity Recognizer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Relation Extractor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9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4937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Proposed SEED, a framework to automatically discovery social events from a collection of unstructured press news.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SEED infers and disambiguates relations between previously discovered entities by exploiting the so-called “wisdom of the crowd”.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Possible future works are interested in exploring concern designing a more effective NER solution and exploiting other social media to  improve the performance of the RE task.</a:t>
            </a: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en-US" altLang="zh-TW" sz="2200" dirty="0" smtClean="0"/>
          </a:p>
          <a:p>
            <a:pPr>
              <a:defRPr/>
            </a:pPr>
            <a:endParaRPr lang="en-US" altLang="zh-TW" sz="2800" dirty="0" smtClean="0"/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Conclusion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2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Propose a novel solution to a real problem raised up by a Web company, namely to detect structured information about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social events </a:t>
            </a:r>
            <a:r>
              <a:rPr lang="en-US" altLang="zh-TW" sz="2800" dirty="0" smtClean="0">
                <a:solidFill>
                  <a:schemeClr val="tx1"/>
                </a:solidFill>
              </a:rPr>
              <a:t>from unstructured press news. 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altLang="zh-TW" sz="24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367" y="4153172"/>
            <a:ext cx="5494153" cy="80344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699792" y="5130654"/>
            <a:ext cx="45800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TW" sz="2000" b="1" dirty="0"/>
              <a:t>person : Larry Page, Sergey </a:t>
            </a:r>
            <a:r>
              <a:rPr lang="en-US" altLang="zh-TW" sz="2000" b="1" dirty="0" err="1"/>
              <a:t>Brin</a:t>
            </a:r>
            <a:endParaRPr lang="en-US" altLang="zh-TW" sz="2000" b="1" dirty="0"/>
          </a:p>
          <a:p>
            <a:pPr>
              <a:defRPr/>
            </a:pPr>
            <a:r>
              <a:rPr lang="en-US" altLang="zh-TW" sz="2000" b="1" dirty="0"/>
              <a:t>company : </a:t>
            </a:r>
            <a:r>
              <a:rPr lang="en-US" altLang="zh-TW" sz="2000" b="1" dirty="0" smtClean="0"/>
              <a:t>Google </a:t>
            </a:r>
            <a:r>
              <a:rPr lang="en-US" altLang="zh-TW" sz="2000" b="1" dirty="0" err="1" smtClean="0"/>
              <a:t>Inc</a:t>
            </a:r>
            <a:endParaRPr lang="en-US" altLang="zh-TW" sz="2000" b="1" dirty="0"/>
          </a:p>
          <a:p>
            <a:pPr>
              <a:defRPr/>
            </a:pPr>
            <a:r>
              <a:rPr lang="en-US" altLang="zh-TW" sz="2000" b="1" dirty="0"/>
              <a:t>place </a:t>
            </a:r>
            <a:r>
              <a:rPr lang="en-US" altLang="zh-TW" sz="2000" b="1" dirty="0" smtClean="0"/>
              <a:t>: Palo </a:t>
            </a:r>
            <a:r>
              <a:rPr lang="en-US" altLang="zh-TW" sz="2000" b="1" dirty="0"/>
              <a:t>Alto, California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5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Consider two tasks: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Named-entity recognition(NER)</a:t>
            </a:r>
            <a:r>
              <a:rPr lang="en-US" altLang="zh-TW" sz="2400" dirty="0">
                <a:solidFill>
                  <a:schemeClr val="tx1"/>
                </a:solidFill>
              </a:rPr>
              <a:t> : extract and classify entities from unstructured text</a:t>
            </a:r>
          </a:p>
          <a:p>
            <a:pPr lvl="1">
              <a:spcAft>
                <a:spcPts val="1800"/>
              </a:spcAft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Relation extraction (RE) </a:t>
            </a:r>
            <a:r>
              <a:rPr lang="en-US" altLang="zh-TW" sz="2400" dirty="0">
                <a:solidFill>
                  <a:schemeClr val="tx1"/>
                </a:solidFill>
              </a:rPr>
              <a:t>: to identify relations between entities</a:t>
            </a:r>
            <a:r>
              <a:rPr lang="en-US" altLang="zh-TW" sz="2400" dirty="0" smtClean="0">
                <a:solidFill>
                  <a:schemeClr val="tx1"/>
                </a:solidFill>
              </a:rPr>
              <a:t>.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SEED : social entertainment event </a:t>
            </a:r>
            <a:r>
              <a:rPr lang="en-US" altLang="zh-TW" sz="2800" dirty="0" smtClean="0">
                <a:solidFill>
                  <a:schemeClr val="tx1"/>
                </a:solidFill>
              </a:rPr>
              <a:t>detection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It turns out to detecting the following classes of entities from press news: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DATE, LOCATOIN, PLACE, ARTIST</a:t>
            </a:r>
            <a:r>
              <a:rPr lang="en-US" altLang="zh-TW" sz="2600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Introduction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cs typeface="Tunga" pitchFamily="2" charset="0"/>
              </a:rPr>
              <a:t>Outline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SEED: social event discovery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Named Entity Recognizer</a:t>
            </a:r>
          </a:p>
          <a:p>
            <a:pPr lvl="1"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Relation Extractor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</a:t>
            </a: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5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class </a:t>
            </a:r>
            <a:r>
              <a:rPr lang="en-US" altLang="zh-TW" sz="2600" dirty="0" smtClean="0">
                <a:solidFill>
                  <a:schemeClr val="tx1"/>
                </a:solidFill>
              </a:rPr>
              <a:t>: </a:t>
            </a:r>
          </a:p>
          <a:p>
            <a:pPr lvl="1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abstract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entity: 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concrete </a:t>
            </a:r>
            <a:r>
              <a:rPr lang="en-US" altLang="zh-TW" sz="2400" dirty="0">
                <a:solidFill>
                  <a:schemeClr val="tx1"/>
                </a:solidFill>
              </a:rPr>
              <a:t>class</a:t>
            </a:r>
          </a:p>
          <a:p>
            <a:pPr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mention: 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instance </a:t>
            </a:r>
            <a:r>
              <a:rPr lang="en-US" altLang="zh-TW" sz="2400" dirty="0">
                <a:solidFill>
                  <a:schemeClr val="tx1"/>
                </a:solidFill>
              </a:rPr>
              <a:t>of a concrete class</a:t>
            </a:r>
          </a:p>
          <a:p>
            <a:pPr lvl="1">
              <a:defRPr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EX</a:t>
            </a:r>
            <a:r>
              <a:rPr lang="en-US" altLang="zh-TW" sz="2400" dirty="0">
                <a:solidFill>
                  <a:schemeClr val="tx1"/>
                </a:solidFill>
              </a:rPr>
              <a:t>: </a:t>
            </a:r>
          </a:p>
          <a:p>
            <a:pPr lvl="2">
              <a:defRPr/>
            </a:pPr>
            <a:r>
              <a:rPr lang="en-US" altLang="zh-TW" dirty="0">
                <a:solidFill>
                  <a:schemeClr val="tx1"/>
                </a:solidFill>
              </a:rPr>
              <a:t>mention(m): Google </a:t>
            </a:r>
            <a:r>
              <a:rPr lang="en-US" altLang="zh-TW" dirty="0" err="1">
                <a:solidFill>
                  <a:schemeClr val="tx1"/>
                </a:solidFill>
              </a:rPr>
              <a:t>Inc</a:t>
            </a:r>
            <a:r>
              <a:rPr lang="en-US" altLang="zh-TW" dirty="0">
                <a:solidFill>
                  <a:schemeClr val="tx1"/>
                </a:solidFill>
              </a:rPr>
              <a:t>, Big G</a:t>
            </a:r>
          </a:p>
          <a:p>
            <a:pPr lvl="2">
              <a:defRPr/>
            </a:pPr>
            <a:r>
              <a:rPr lang="en-US" altLang="zh-TW" dirty="0">
                <a:solidFill>
                  <a:schemeClr val="tx1"/>
                </a:solidFill>
              </a:rPr>
              <a:t>entity (e): Google</a:t>
            </a:r>
          </a:p>
          <a:p>
            <a:pPr lvl="2">
              <a:defRPr/>
            </a:pPr>
            <a:r>
              <a:rPr lang="en-US" altLang="zh-TW" dirty="0">
                <a:solidFill>
                  <a:schemeClr val="tx1"/>
                </a:solidFill>
              </a:rPr>
              <a:t>class(c): COMPANY</a:t>
            </a:r>
          </a:p>
          <a:p>
            <a:pPr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Definition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00808"/>
            <a:ext cx="1716190" cy="28397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564904"/>
            <a:ext cx="1716190" cy="2880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3438031"/>
            <a:ext cx="2529734" cy="28715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793" y="836711"/>
            <a:ext cx="5356807" cy="78336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723" y="2609419"/>
            <a:ext cx="1950462" cy="3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function : </a:t>
            </a: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Text document: </a:t>
            </a: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Named-entity:</a:t>
            </a:r>
          </a:p>
          <a:p>
            <a:pPr marL="170752" lvl="1" indent="0">
              <a:buNone/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Definition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060848"/>
            <a:ext cx="1590624" cy="29824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814" y="2456689"/>
            <a:ext cx="1622260" cy="26517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62" y="3631168"/>
            <a:ext cx="4098597" cy="36924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344" y="4988792"/>
            <a:ext cx="3077680" cy="3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SEED : social entertainment event detection</a:t>
            </a: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SEED : social event discovery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348879"/>
            <a:ext cx="5328592" cy="39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95288" y="1557338"/>
            <a:ext cx="8596312" cy="5040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 = { DATE, LOCATION, PLACE, ARTIST }</a:t>
            </a: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Rule-based approach : regular expressions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Date tagger (ex: DD-MM-YYYY)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Knowledge-based : dictionary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N-Gram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tokenizer</a:t>
            </a:r>
            <a:r>
              <a:rPr lang="en-US" altLang="zh-TW" sz="2400" dirty="0" smtClean="0">
                <a:solidFill>
                  <a:schemeClr val="tx1"/>
                </a:solidFill>
              </a:rPr>
              <a:t> : n consecutive words( n = 1…8)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Location tagger : cities, districts, and municipalities in Italy from </a:t>
            </a:r>
          </a:p>
          <a:p>
            <a:pPr marL="170752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wikipedia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Place tagger : company’s database of place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Artist tagger : well-known artist from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wikipedia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TW" sz="26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438" y="260350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altLang="zh-TW" sz="4000" dirty="0" smtClean="0">
                <a:cs typeface="Tunga" pitchFamily="2" charset="0"/>
              </a:rPr>
              <a:t>Named entity recognizer</a:t>
            </a:r>
            <a:endParaRPr lang="zh-TW" altLang="en-US" sz="4000" dirty="0" smtClean="0">
              <a:cs typeface="Tunga" pitchFamily="2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30A785BC-9340-405F-9288-6F35CDC2F15B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060848"/>
            <a:ext cx="445763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美式蘇活風</Template>
  <TotalTime>3523</TotalTime>
  <Words>805</Words>
  <Application>Microsoft Office PowerPoint</Application>
  <PresentationFormat>如螢幕大小 (4:3)</PresentationFormat>
  <Paragraphs>201</Paragraphs>
  <Slides>21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新細明體</vt:lpstr>
      <vt:lpstr>標楷體</vt:lpstr>
      <vt:lpstr>Arial</vt:lpstr>
      <vt:lpstr>Calibri</vt:lpstr>
      <vt:lpstr>Candara</vt:lpstr>
      <vt:lpstr>Tahoma</vt:lpstr>
      <vt:lpstr>Times New Roman</vt:lpstr>
      <vt:lpstr>Tunga</vt:lpstr>
      <vt:lpstr>Soho</vt:lpstr>
      <vt:lpstr>PowerPoint 簡報</vt:lpstr>
      <vt:lpstr>Outline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Outline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159</cp:revision>
  <cp:lastPrinted>2013-06-10T01:09:06Z</cp:lastPrinted>
  <dcterms:created xsi:type="dcterms:W3CDTF">2013-06-08T15:21:02Z</dcterms:created>
  <dcterms:modified xsi:type="dcterms:W3CDTF">2013-10-27T16:07:30Z</dcterms:modified>
</cp:coreProperties>
</file>